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handoutMasterIdLst>
    <p:handoutMasterId r:id="rId13"/>
  </p:handoutMasterIdLst>
  <p:sldIdLst>
    <p:sldId id="256" r:id="rId2"/>
    <p:sldId id="257" r:id="rId3"/>
    <p:sldId id="258" r:id="rId4"/>
    <p:sldId id="259" r:id="rId5"/>
    <p:sldId id="266" r:id="rId6"/>
    <p:sldId id="260" r:id="rId7"/>
    <p:sldId id="262" r:id="rId8"/>
    <p:sldId id="265" r:id="rId9"/>
    <p:sldId id="261" r:id="rId10"/>
    <p:sldId id="263" r:id="rId11"/>
    <p:sldId id="264" r:id="rId12"/>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F0F1CFA9-74EA-4391-8438-C574FDCB1D6E}" type="datetimeFigureOut">
              <a:rPr lang="en-US" smtClean="0"/>
              <a:t>15-Nov-17</a:t>
            </a:fld>
            <a:endParaRPr lang="en-US"/>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2F1447F6-2C71-4236-B14F-A10D38876D44}" type="slidenum">
              <a:rPr lang="en-US" smtClean="0"/>
              <a:t>‹#›</a:t>
            </a:fld>
            <a:endParaRPr lang="en-US"/>
          </a:p>
        </p:txBody>
      </p:sp>
    </p:spTree>
    <p:extLst>
      <p:ext uri="{BB962C8B-B14F-4D97-AF65-F5344CB8AC3E}">
        <p14:creationId xmlns:p14="http://schemas.microsoft.com/office/powerpoint/2010/main" val="13203006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C88C5F1-CB11-49BE-8650-E4F27D60A46C}" type="datetimeFigureOut">
              <a:rPr lang="en-US" smtClean="0"/>
              <a:t>15-Nov-17</a:t>
            </a:fld>
            <a:endParaRPr lang="en-US"/>
          </a:p>
        </p:txBody>
      </p:sp>
      <p:sp>
        <p:nvSpPr>
          <p:cNvPr id="8" name="Slide Number Placeholder 7"/>
          <p:cNvSpPr>
            <a:spLocks noGrp="1"/>
          </p:cNvSpPr>
          <p:nvPr>
            <p:ph type="sldNum" sz="quarter" idx="11"/>
          </p:nvPr>
        </p:nvSpPr>
        <p:spPr/>
        <p:txBody>
          <a:bodyPr/>
          <a:lstStyle/>
          <a:p>
            <a:fld id="{14C98E2A-D7E5-4380-812B-A454F15E47D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88C5F1-CB11-49BE-8650-E4F27D60A46C}" type="datetimeFigureOut">
              <a:rPr lang="en-US" smtClean="0"/>
              <a:t>15-Nov-17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C98E2A-D7E5-4380-812B-A454F15E47D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88C5F1-CB11-49BE-8650-E4F27D60A46C}" type="datetimeFigureOut">
              <a:rPr lang="en-US" smtClean="0"/>
              <a:t>15-Nov-17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C98E2A-D7E5-4380-812B-A454F15E47D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88C5F1-CB11-49BE-8650-E4F27D60A46C}" type="datetimeFigureOut">
              <a:rPr lang="en-US" smtClean="0"/>
              <a:t>15-Nov-17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C98E2A-D7E5-4380-812B-A454F15E47D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88C5F1-CB11-49BE-8650-E4F27D60A46C}" type="datetimeFigureOut">
              <a:rPr lang="en-US" smtClean="0"/>
              <a:t>15-Nov-17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C98E2A-D7E5-4380-812B-A454F15E47D1}"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88C5F1-CB11-49BE-8650-E4F27D60A46C}" type="datetimeFigureOut">
              <a:rPr lang="en-US" smtClean="0"/>
              <a:t>15-Nov-17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C98E2A-D7E5-4380-812B-A454F15E47D1}"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C88C5F1-CB11-49BE-8650-E4F27D60A46C}" type="datetimeFigureOut">
              <a:rPr lang="en-US" smtClean="0"/>
              <a:t>15-Nov-17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C98E2A-D7E5-4380-812B-A454F15E47D1}"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88C5F1-CB11-49BE-8650-E4F27D60A46C}" type="datetimeFigureOut">
              <a:rPr lang="en-US" smtClean="0"/>
              <a:t>15-Nov-17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C98E2A-D7E5-4380-812B-A454F15E47D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88C5F1-CB11-49BE-8650-E4F27D60A46C}" type="datetimeFigureOut">
              <a:rPr lang="en-US" smtClean="0"/>
              <a:t>15-Nov-17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C98E2A-D7E5-4380-812B-A454F15E47D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88C5F1-CB11-49BE-8650-E4F27D60A46C}" type="datetimeFigureOut">
              <a:rPr lang="en-US" smtClean="0"/>
              <a:t>15-Nov-17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C98E2A-D7E5-4380-812B-A454F15E47D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88C5F1-CB11-49BE-8650-E4F27D60A46C}" type="datetimeFigureOut">
              <a:rPr lang="en-US" smtClean="0"/>
              <a:t>15-Nov-17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C98E2A-D7E5-4380-812B-A454F15E47D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C88C5F1-CB11-49BE-8650-E4F27D60A46C}" type="datetimeFigureOut">
              <a:rPr lang="en-US" smtClean="0"/>
              <a:t>15-Nov-17</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4C98E2A-D7E5-4380-812B-A454F15E47D1}"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59432"/>
            <a:ext cx="7772400" cy="4104455"/>
          </a:xfrm>
        </p:spPr>
        <p:txBody>
          <a:bodyPr>
            <a:noAutofit/>
          </a:bodyPr>
          <a:lstStyle/>
          <a:p>
            <a:r>
              <a:rPr lang="en-US" sz="5400" b="1" dirty="0">
                <a:latin typeface="Times New Roman" pitchFamily="18" charset="0"/>
                <a:cs typeface="Times New Roman" pitchFamily="18" charset="0"/>
              </a:rPr>
              <a:t>Challenges and Plan to Improve the Production of Vital Statistics</a:t>
            </a:r>
          </a:p>
        </p:txBody>
      </p:sp>
      <p:sp>
        <p:nvSpPr>
          <p:cNvPr id="3" name="Subtitle 2"/>
          <p:cNvSpPr>
            <a:spLocks noGrp="1"/>
          </p:cNvSpPr>
          <p:nvPr>
            <p:ph type="subTitle" idx="1"/>
          </p:nvPr>
        </p:nvSpPr>
        <p:spPr>
          <a:xfrm>
            <a:off x="751112" y="4509120"/>
            <a:ext cx="7776864" cy="2592288"/>
          </a:xfrm>
        </p:spPr>
        <p:txBody>
          <a:bodyPr>
            <a:normAutofit/>
          </a:bodyPr>
          <a:lstStyle/>
          <a:p>
            <a:pPr algn="just"/>
            <a:r>
              <a:rPr lang="en-US" sz="2000" b="1" dirty="0">
                <a:solidFill>
                  <a:srgbClr val="0033CC"/>
                </a:solidFill>
                <a:latin typeface="Times New Roman" pitchFamily="18" charset="0"/>
                <a:cs typeface="Times New Roman" pitchFamily="18" charset="0"/>
              </a:rPr>
              <a:t>By Mr. Phetsavanh BOUTLASY</a:t>
            </a:r>
          </a:p>
          <a:p>
            <a:pPr algn="just"/>
            <a:r>
              <a:rPr lang="en-US" sz="2000" b="1" dirty="0">
                <a:solidFill>
                  <a:srgbClr val="0033CC"/>
                </a:solidFill>
                <a:latin typeface="Times New Roman" pitchFamily="18" charset="0"/>
                <a:cs typeface="Times New Roman" pitchFamily="18" charset="0"/>
              </a:rPr>
              <a:t>Chief,  Registration Statistics Division</a:t>
            </a:r>
          </a:p>
          <a:p>
            <a:pPr algn="just"/>
            <a:r>
              <a:rPr lang="en-US" sz="2000" b="1" dirty="0">
                <a:solidFill>
                  <a:srgbClr val="0033CC"/>
                </a:solidFill>
                <a:latin typeface="Times New Roman" pitchFamily="18" charset="0"/>
                <a:cs typeface="Times New Roman" pitchFamily="18" charset="0"/>
              </a:rPr>
              <a:t>Social Statistics Department</a:t>
            </a:r>
          </a:p>
          <a:p>
            <a:pPr algn="just"/>
            <a:r>
              <a:rPr lang="en-US" sz="2000" b="1" dirty="0">
                <a:solidFill>
                  <a:srgbClr val="0033CC"/>
                </a:solidFill>
                <a:latin typeface="Times New Roman" pitchFamily="18" charset="0"/>
                <a:cs typeface="Times New Roman" pitchFamily="18" charset="0"/>
              </a:rPr>
              <a:t>Lao Statistics Bureau</a:t>
            </a:r>
          </a:p>
          <a:p>
            <a:pPr algn="just"/>
            <a:r>
              <a:rPr lang="en-US" sz="2000" b="1" dirty="0">
                <a:solidFill>
                  <a:srgbClr val="0033CC"/>
                </a:solidFill>
                <a:latin typeface="Times New Roman" pitchFamily="18" charset="0"/>
                <a:cs typeface="Times New Roman" pitchFamily="18" charset="0"/>
              </a:rPr>
              <a:t>Ministry of Planning and Investment </a:t>
            </a:r>
          </a:p>
        </p:txBody>
      </p:sp>
    </p:spTree>
    <p:extLst>
      <p:ext uri="{BB962C8B-B14F-4D97-AF65-F5344CB8AC3E}">
        <p14:creationId xmlns:p14="http://schemas.microsoft.com/office/powerpoint/2010/main" val="4152700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387424"/>
            <a:ext cx="8229600" cy="1600200"/>
          </a:xfrm>
        </p:spPr>
        <p:txBody>
          <a:bodyPr>
            <a:normAutofit/>
          </a:bodyPr>
          <a:lstStyle/>
          <a:p>
            <a:pPr>
              <a:lnSpc>
                <a:spcPct val="100000"/>
              </a:lnSpc>
            </a:pPr>
            <a:r>
              <a:rPr lang="en-US" sz="3600" b="1" dirty="0">
                <a:latin typeface="Times New Roman" pitchFamily="18" charset="0"/>
                <a:cs typeface="Times New Roman" pitchFamily="18" charset="0"/>
              </a:rPr>
              <a:t>IV. Plan</a:t>
            </a:r>
            <a:r>
              <a:rPr lang="en-US" sz="3200" b="1" dirty="0">
                <a:latin typeface="Times New Roman" pitchFamily="18" charset="0"/>
                <a:cs typeface="Times New Roman" pitchFamily="18" charset="0"/>
              </a:rPr>
              <a:t> to Improve the Production of vital Statistics </a:t>
            </a:r>
            <a:r>
              <a:rPr lang="lo-LA" sz="3200" b="1" dirty="0">
                <a:latin typeface="Times New Roman" pitchFamily="18" charset="0"/>
                <a:cs typeface="Times New Roman" pitchFamily="18" charset="0"/>
              </a:rPr>
              <a:t>(</a:t>
            </a:r>
            <a:r>
              <a:rPr lang="en-US" sz="3200" b="1" dirty="0">
                <a:latin typeface="Times New Roman" pitchFamily="18" charset="0"/>
                <a:cs typeface="Times New Roman" pitchFamily="18" charset="0"/>
              </a:rPr>
              <a:t>2</a:t>
            </a:r>
            <a:r>
              <a:rPr lang="lo-LA" sz="3200" b="1" dirty="0">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sp>
        <p:nvSpPr>
          <p:cNvPr id="2" name="Content Placeholder 1"/>
          <p:cNvSpPr>
            <a:spLocks noGrp="1"/>
          </p:cNvSpPr>
          <p:nvPr>
            <p:ph idx="1"/>
          </p:nvPr>
        </p:nvSpPr>
        <p:spPr>
          <a:xfrm>
            <a:off x="457200" y="1340768"/>
            <a:ext cx="8229600" cy="5069160"/>
          </a:xfrm>
        </p:spPr>
        <p:txBody>
          <a:bodyPr>
            <a:noAutofit/>
          </a:bodyPr>
          <a:lstStyle/>
          <a:p>
            <a:pPr algn="just"/>
            <a:r>
              <a:rPr lang="en-US" sz="3000" b="1" dirty="0">
                <a:solidFill>
                  <a:srgbClr val="7030A0"/>
                </a:solidFill>
                <a:latin typeface="Times New Roman" pitchFamily="18" charset="0"/>
                <a:cs typeface="Times New Roman" pitchFamily="18" charset="0"/>
              </a:rPr>
              <a:t>Ministry of Home Affairs </a:t>
            </a:r>
            <a:r>
              <a:rPr lang="lo-LA" sz="3000" b="1" dirty="0">
                <a:solidFill>
                  <a:srgbClr val="7030A0"/>
                </a:solidFill>
                <a:latin typeface="Times New Roman" pitchFamily="18" charset="0"/>
                <a:cs typeface="Times New Roman" pitchFamily="18" charset="0"/>
              </a:rPr>
              <a:t>(</a:t>
            </a:r>
            <a:r>
              <a:rPr lang="en-US" sz="3000" b="1" dirty="0">
                <a:solidFill>
                  <a:srgbClr val="7030A0"/>
                </a:solidFill>
                <a:latin typeface="Times New Roman" pitchFamily="18" charset="0"/>
                <a:cs typeface="Times New Roman" pitchFamily="18" charset="0"/>
              </a:rPr>
              <a:t>MOHA</a:t>
            </a:r>
            <a:r>
              <a:rPr lang="lo-LA" sz="3000" b="1" dirty="0">
                <a:solidFill>
                  <a:srgbClr val="7030A0"/>
                </a:solidFill>
                <a:latin typeface="Times New Roman" pitchFamily="18" charset="0"/>
                <a:cs typeface="Times New Roman" pitchFamily="18" charset="0"/>
              </a:rPr>
              <a:t>)</a:t>
            </a:r>
            <a:r>
              <a:rPr lang="en-US" sz="3000" b="1" dirty="0">
                <a:solidFill>
                  <a:srgbClr val="7030A0"/>
                </a:solidFill>
                <a:latin typeface="Times New Roman" pitchFamily="18" charset="0"/>
                <a:cs typeface="Times New Roman" pitchFamily="18" charset="0"/>
              </a:rPr>
              <a:t> is responsible for recording and supplying the recorded information on Civil registration .</a:t>
            </a:r>
          </a:p>
          <a:p>
            <a:pPr algn="just"/>
            <a:r>
              <a:rPr lang="en-US" sz="3000" b="1" dirty="0">
                <a:solidFill>
                  <a:srgbClr val="7030A0"/>
                </a:solidFill>
                <a:latin typeface="Times New Roman" pitchFamily="18" charset="0"/>
                <a:cs typeface="Times New Roman" pitchFamily="18" charset="0"/>
              </a:rPr>
              <a:t>Strengthen civil registration system by coordinating with concerned agencies with the aim to obtain vital registration statistics.</a:t>
            </a:r>
          </a:p>
          <a:p>
            <a:pPr algn="just"/>
            <a:r>
              <a:rPr lang="en-US" sz="3000" b="1" dirty="0">
                <a:solidFill>
                  <a:srgbClr val="7030A0"/>
                </a:solidFill>
                <a:latin typeface="Times New Roman" pitchFamily="18" charset="0"/>
                <a:cs typeface="Times New Roman" pitchFamily="18" charset="0"/>
              </a:rPr>
              <a:t>LSB is responsible for maintaining, Comply and disseminating Vital Statistics  </a:t>
            </a:r>
          </a:p>
          <a:p>
            <a:pPr algn="just"/>
            <a:r>
              <a:rPr lang="en-US" sz="3000" b="1" dirty="0">
                <a:solidFill>
                  <a:srgbClr val="7030A0"/>
                </a:solidFill>
                <a:latin typeface="Times New Roman" pitchFamily="18" charset="0"/>
                <a:cs typeface="Times New Roman" pitchFamily="18" charset="0"/>
              </a:rPr>
              <a:t>Continue Coordination with international organization that provide Cooperation and Support.</a:t>
            </a:r>
          </a:p>
          <a:p>
            <a:pPr marL="0" indent="0" algn="just">
              <a:buNone/>
            </a:pPr>
            <a:endParaRPr lang="en-US" sz="30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766531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a:bodyPr>
          <a:lstStyle/>
          <a:p>
            <a:pPr algn="ctr"/>
            <a:endParaRPr lang="en-US" sz="6600" dirty="0">
              <a:latin typeface="Times New Roman" pitchFamily="18" charset="0"/>
              <a:cs typeface="Times New Roman" pitchFamily="18" charset="0"/>
            </a:endParaRPr>
          </a:p>
          <a:p>
            <a:pPr marL="0" indent="0" algn="ctr">
              <a:buNone/>
            </a:pPr>
            <a:endParaRPr lang="en-US" sz="6600" dirty="0">
              <a:latin typeface="Times New Roman" pitchFamily="18" charset="0"/>
              <a:cs typeface="Times New Roman" pitchFamily="18" charset="0"/>
            </a:endParaRPr>
          </a:p>
          <a:p>
            <a:pPr marL="0" indent="0" algn="ctr">
              <a:buNone/>
            </a:pPr>
            <a:endParaRPr lang="en-US" sz="6600" dirty="0">
              <a:latin typeface="Times New Roman" pitchFamily="18" charset="0"/>
              <a:cs typeface="Times New Roman" pitchFamily="18" charset="0"/>
            </a:endParaRPr>
          </a:p>
          <a:p>
            <a:pPr marL="0" indent="0" algn="ctr">
              <a:buNone/>
            </a:pPr>
            <a:r>
              <a:rPr lang="en-US" sz="6600" dirty="0" err="1">
                <a:solidFill>
                  <a:srgbClr val="CC0066"/>
                </a:solidFill>
                <a:latin typeface="Snap ITC" pitchFamily="82" charset="0"/>
                <a:cs typeface="Times New Roman" pitchFamily="18" charset="0"/>
              </a:rPr>
              <a:t>Khop</a:t>
            </a:r>
            <a:r>
              <a:rPr lang="en-US" sz="6600" dirty="0">
                <a:solidFill>
                  <a:srgbClr val="CC0066"/>
                </a:solidFill>
                <a:latin typeface="Snap ITC" pitchFamily="82" charset="0"/>
                <a:cs typeface="Times New Roman" pitchFamily="18" charset="0"/>
              </a:rPr>
              <a:t> chai </a:t>
            </a:r>
            <a:r>
              <a:rPr lang="en-US" sz="6600" dirty="0" err="1">
                <a:solidFill>
                  <a:srgbClr val="CC0066"/>
                </a:solidFill>
                <a:latin typeface="Snap ITC" pitchFamily="82" charset="0"/>
                <a:cs typeface="Times New Roman" pitchFamily="18" charset="0"/>
              </a:rPr>
              <a:t>lai</a:t>
            </a:r>
            <a:r>
              <a:rPr lang="en-US" sz="6600" dirty="0">
                <a:solidFill>
                  <a:srgbClr val="CC0066"/>
                </a:solidFill>
                <a:latin typeface="Snap ITC" pitchFamily="82" charset="0"/>
                <a:cs typeface="Times New Roman" pitchFamily="18" charset="0"/>
              </a:rPr>
              <a:t> </a:t>
            </a:r>
            <a:r>
              <a:rPr lang="en-US" sz="6600" dirty="0" err="1">
                <a:solidFill>
                  <a:srgbClr val="CC0066"/>
                </a:solidFill>
                <a:latin typeface="Snap ITC" pitchFamily="82" charset="0"/>
                <a:cs typeface="Times New Roman" pitchFamily="18" charset="0"/>
              </a:rPr>
              <a:t>lai</a:t>
            </a:r>
            <a:endParaRPr lang="en-US" sz="6600" dirty="0">
              <a:solidFill>
                <a:srgbClr val="CC0066"/>
              </a:solidFill>
              <a:latin typeface="Snap ITC" pitchFamily="82"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1047445"/>
            <a:ext cx="3953498"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4877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06090"/>
          </a:xfrm>
        </p:spPr>
        <p:txBody>
          <a:bodyPr>
            <a:noAutofit/>
          </a:bodyPr>
          <a:lstStyle/>
          <a:p>
            <a:pPr algn="ctr"/>
            <a:r>
              <a:rPr lang="en-US" sz="4800" b="1" dirty="0">
                <a:latin typeface="Times New Roman" pitchFamily="18" charset="0"/>
                <a:cs typeface="Times New Roman" pitchFamily="18" charset="0"/>
              </a:rPr>
              <a:t>Content</a:t>
            </a:r>
          </a:p>
        </p:txBody>
      </p:sp>
      <p:sp>
        <p:nvSpPr>
          <p:cNvPr id="2" name="Content Placeholder 1"/>
          <p:cNvSpPr>
            <a:spLocks noGrp="1"/>
          </p:cNvSpPr>
          <p:nvPr>
            <p:ph idx="1"/>
          </p:nvPr>
        </p:nvSpPr>
        <p:spPr>
          <a:xfrm>
            <a:off x="457200" y="1340768"/>
            <a:ext cx="8229600" cy="4968552"/>
          </a:xfrm>
        </p:spPr>
        <p:txBody>
          <a:bodyPr>
            <a:normAutofit/>
          </a:bodyPr>
          <a:lstStyle/>
          <a:p>
            <a:pPr marL="681228" indent="-571500">
              <a:buFont typeface="+mj-lt"/>
              <a:buAutoNum type="romanUcPeriod"/>
            </a:pPr>
            <a:r>
              <a:rPr lang="en-US" sz="3600" dirty="0">
                <a:solidFill>
                  <a:srgbClr val="7030A0"/>
                </a:solidFill>
                <a:latin typeface="Times New Roman" pitchFamily="18" charset="0"/>
                <a:cs typeface="Times New Roman" pitchFamily="18" charset="0"/>
              </a:rPr>
              <a:t>Legislative Framework</a:t>
            </a:r>
          </a:p>
          <a:p>
            <a:pPr marL="681228" indent="-571500">
              <a:buFont typeface="+mj-lt"/>
              <a:buAutoNum type="romanUcPeriod"/>
            </a:pPr>
            <a:r>
              <a:rPr lang="en-US" sz="3600" dirty="0">
                <a:solidFill>
                  <a:srgbClr val="7030A0"/>
                </a:solidFill>
                <a:latin typeface="Times New Roman" pitchFamily="18" charset="0"/>
                <a:cs typeface="Times New Roman" pitchFamily="18" charset="0"/>
              </a:rPr>
              <a:t>The Strategy for the Sustainable development of National Statistics System 2016-2025 and Vision by 2030</a:t>
            </a:r>
          </a:p>
          <a:p>
            <a:pPr marL="681228" indent="-571500">
              <a:buFont typeface="+mj-lt"/>
              <a:buAutoNum type="romanUcPeriod"/>
            </a:pPr>
            <a:r>
              <a:rPr lang="en-US" sz="3600" dirty="0">
                <a:solidFill>
                  <a:srgbClr val="7030A0"/>
                </a:solidFill>
                <a:latin typeface="Times New Roman" pitchFamily="18" charset="0"/>
                <a:cs typeface="Times New Roman" pitchFamily="18" charset="0"/>
              </a:rPr>
              <a:t>Challenges of Vital Statistics System</a:t>
            </a:r>
          </a:p>
          <a:p>
            <a:pPr marL="681228" indent="-571500">
              <a:buFont typeface="+mj-lt"/>
              <a:buAutoNum type="romanUcPeriod"/>
            </a:pPr>
            <a:r>
              <a:rPr lang="en-US" sz="3600" dirty="0">
                <a:solidFill>
                  <a:srgbClr val="7030A0"/>
                </a:solidFill>
                <a:latin typeface="Times New Roman" pitchFamily="18" charset="0"/>
                <a:cs typeface="Times New Roman" pitchFamily="18" charset="0"/>
              </a:rPr>
              <a:t>Plan to Improve the Production of vital Statistics</a:t>
            </a:r>
          </a:p>
          <a:p>
            <a:pPr marL="681228" indent="-571500">
              <a:buFont typeface="+mj-lt"/>
              <a:buAutoNum type="romanUcPeriod"/>
            </a:pPr>
            <a:endParaRPr lang="en-US" sz="3600" dirty="0">
              <a:solidFill>
                <a:srgbClr val="7030A0"/>
              </a:solidFill>
              <a:latin typeface="Times New Roman" pitchFamily="18" charset="0"/>
              <a:cs typeface="Times New Roman" pitchFamily="18" charset="0"/>
            </a:endParaRPr>
          </a:p>
          <a:p>
            <a:pPr marL="681228" indent="-571500">
              <a:buFont typeface="+mj-lt"/>
              <a:buAutoNum type="romanUcPeriod"/>
            </a:pPr>
            <a:endParaRPr lang="en-US" sz="36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4170931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45840"/>
            <a:ext cx="8229600" cy="1143000"/>
          </a:xfrm>
        </p:spPr>
        <p:txBody>
          <a:bodyPr>
            <a:normAutofit fontScale="90000"/>
          </a:bodyPr>
          <a:lstStyle/>
          <a:p>
            <a:pPr algn="ctr"/>
            <a:r>
              <a:rPr lang="en-US" sz="4900" b="1" dirty="0">
                <a:latin typeface="Times New Roman" pitchFamily="18" charset="0"/>
                <a:cs typeface="Times New Roman" pitchFamily="18" charset="0"/>
              </a:rPr>
              <a:t>I. Legislative</a:t>
            </a:r>
            <a:r>
              <a:rPr lang="en-US" b="1" dirty="0">
                <a:latin typeface="Times New Roman" pitchFamily="18" charset="0"/>
                <a:cs typeface="Times New Roman" pitchFamily="18" charset="0"/>
              </a:rPr>
              <a:t> Framework</a:t>
            </a:r>
            <a:br>
              <a:rPr lang="en-US" b="1" dirty="0"/>
            </a:br>
            <a:endParaRPr lang="en-US" b="1" dirty="0"/>
          </a:p>
        </p:txBody>
      </p:sp>
      <p:sp>
        <p:nvSpPr>
          <p:cNvPr id="2" name="Content Placeholder 1"/>
          <p:cNvSpPr>
            <a:spLocks noGrp="1"/>
          </p:cNvSpPr>
          <p:nvPr>
            <p:ph idx="1"/>
          </p:nvPr>
        </p:nvSpPr>
        <p:spPr>
          <a:xfrm>
            <a:off x="251520" y="1700808"/>
            <a:ext cx="8712968" cy="4248472"/>
          </a:xfrm>
        </p:spPr>
        <p:txBody>
          <a:bodyPr>
            <a:noAutofit/>
          </a:bodyPr>
          <a:lstStyle/>
          <a:p>
            <a:pPr algn="just">
              <a:buFont typeface="Wingdings" pitchFamily="2" charset="2"/>
              <a:buChar char="Ø"/>
            </a:pPr>
            <a:r>
              <a:rPr lang="en-US" sz="3200" b="1" dirty="0">
                <a:solidFill>
                  <a:srgbClr val="7030A0"/>
                </a:solidFill>
                <a:latin typeface="Times New Roman" pitchFamily="18" charset="0"/>
                <a:cs typeface="Times New Roman" pitchFamily="18" charset="0"/>
              </a:rPr>
              <a:t>Statistics Law </a:t>
            </a:r>
            <a:r>
              <a:rPr lang="lo-LA" sz="3200" b="1" dirty="0">
                <a:solidFill>
                  <a:srgbClr val="7030A0"/>
                </a:solidFill>
                <a:latin typeface="Times New Roman" pitchFamily="18" charset="0"/>
              </a:rPr>
              <a:t>(2010), (2017</a:t>
            </a:r>
            <a:r>
              <a:rPr lang="en-US" sz="3200" b="1" dirty="0">
                <a:solidFill>
                  <a:srgbClr val="7030A0"/>
                </a:solidFill>
                <a:latin typeface="Times New Roman" pitchFamily="18" charset="0"/>
              </a:rPr>
              <a:t> being processed</a:t>
            </a:r>
            <a:r>
              <a:rPr lang="lo-LA" sz="3200" b="1" dirty="0">
                <a:solidFill>
                  <a:srgbClr val="7030A0"/>
                </a:solidFill>
                <a:latin typeface="Times New Roman" pitchFamily="18" charset="0"/>
              </a:rPr>
              <a:t>)</a:t>
            </a:r>
          </a:p>
          <a:p>
            <a:pPr algn="just">
              <a:buFont typeface="Wingdings" pitchFamily="2" charset="2"/>
              <a:buChar char="Ø"/>
            </a:pPr>
            <a:r>
              <a:rPr lang="en-US" sz="3200" b="1" dirty="0">
                <a:solidFill>
                  <a:srgbClr val="7030A0"/>
                </a:solidFill>
                <a:latin typeface="Times New Roman" pitchFamily="18" charset="0"/>
                <a:cs typeface="Times New Roman" pitchFamily="18" charset="0"/>
              </a:rPr>
              <a:t>The Strategy for the Development of National Statistical System 2010-2020</a:t>
            </a:r>
          </a:p>
          <a:p>
            <a:pPr algn="just">
              <a:buFont typeface="Wingdings" pitchFamily="2" charset="2"/>
              <a:buChar char="Ø"/>
            </a:pPr>
            <a:r>
              <a:rPr lang="en-US" sz="3200" b="1" dirty="0">
                <a:solidFill>
                  <a:srgbClr val="7030A0"/>
                </a:solidFill>
                <a:latin typeface="Times New Roman" pitchFamily="18" charset="0"/>
                <a:cs typeface="Times New Roman" pitchFamily="18" charset="0"/>
              </a:rPr>
              <a:t>The Strategy for the Sustainable development of National Statistics System 2016-2025 and Vision by 2030 (being processed)</a:t>
            </a:r>
          </a:p>
          <a:p>
            <a:pPr algn="just">
              <a:buFont typeface="Wingdings" pitchFamily="2" charset="2"/>
              <a:buChar char="Ø"/>
            </a:pPr>
            <a:r>
              <a:rPr lang="en-US" sz="3200" b="1" dirty="0">
                <a:solidFill>
                  <a:srgbClr val="7030A0"/>
                </a:solidFill>
                <a:latin typeface="Times New Roman" pitchFamily="18" charset="0"/>
                <a:cs typeface="Times New Roman" pitchFamily="18" charset="0"/>
              </a:rPr>
              <a:t>The Strategy for Civil Registration and Vital Statistics</a:t>
            </a:r>
          </a:p>
          <a:p>
            <a:pPr>
              <a:buFont typeface="Wingdings" pitchFamily="2" charset="2"/>
              <a:buChar char="Ø"/>
            </a:pPr>
            <a:endParaRPr lang="en-US" sz="3200" b="1" dirty="0">
              <a:solidFill>
                <a:srgbClr val="7030A0"/>
              </a:solidFill>
              <a:latin typeface="Times New Roman" pitchFamily="18" charset="0"/>
              <a:cs typeface="Times New Roman" pitchFamily="18" charset="0"/>
            </a:endParaRPr>
          </a:p>
          <a:p>
            <a:pPr>
              <a:buFont typeface="Wingdings" pitchFamily="2" charset="2"/>
              <a:buChar char="Ø"/>
            </a:pPr>
            <a:endParaRPr lang="en-US" sz="3200" b="1" dirty="0">
              <a:solidFill>
                <a:srgbClr val="7030A0"/>
              </a:solidFill>
            </a:endParaRPr>
          </a:p>
          <a:p>
            <a:pPr>
              <a:buFont typeface="Wingdings" pitchFamily="2" charset="2"/>
              <a:buChar char="Ø"/>
            </a:pPr>
            <a:endParaRPr lang="en-US" sz="3200" b="1" dirty="0">
              <a:solidFill>
                <a:srgbClr val="7030A0"/>
              </a:solidFill>
            </a:endParaRPr>
          </a:p>
        </p:txBody>
      </p:sp>
    </p:spTree>
    <p:extLst>
      <p:ext uri="{BB962C8B-B14F-4D97-AF65-F5344CB8AC3E}">
        <p14:creationId xmlns:p14="http://schemas.microsoft.com/office/powerpoint/2010/main" val="1839146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92696"/>
            <a:ext cx="8229600" cy="1080120"/>
          </a:xfrm>
        </p:spPr>
        <p:txBody>
          <a:bodyPr>
            <a:noAutofit/>
          </a:bodyPr>
          <a:lstStyle/>
          <a:p>
            <a:pPr marL="681228" indent="-571500">
              <a:lnSpc>
                <a:spcPct val="100000"/>
              </a:lnSpc>
            </a:pPr>
            <a:r>
              <a:rPr lang="en-US" sz="3200" b="1" dirty="0">
                <a:effectLst/>
                <a:latin typeface="Times New Roman" pitchFamily="18" charset="0"/>
                <a:cs typeface="Times New Roman" pitchFamily="18" charset="0"/>
              </a:rPr>
              <a:t>II. The Strategy for the Sustainable development of National Statistics System 2016-2025 and Vision by 2030</a:t>
            </a:r>
          </a:p>
        </p:txBody>
      </p:sp>
      <p:sp>
        <p:nvSpPr>
          <p:cNvPr id="2" name="Content Placeholder 1"/>
          <p:cNvSpPr>
            <a:spLocks noGrp="1"/>
          </p:cNvSpPr>
          <p:nvPr>
            <p:ph idx="1"/>
          </p:nvPr>
        </p:nvSpPr>
        <p:spPr>
          <a:xfrm>
            <a:off x="35496" y="2132856"/>
            <a:ext cx="8964488" cy="5184576"/>
          </a:xfrm>
        </p:spPr>
        <p:txBody>
          <a:bodyPr>
            <a:noAutofit/>
          </a:bodyPr>
          <a:lstStyle/>
          <a:p>
            <a:pPr marL="452628" lvl="2" indent="-342900">
              <a:spcBef>
                <a:spcPts val="400"/>
              </a:spcBef>
              <a:buClr>
                <a:schemeClr val="accent1"/>
              </a:buClr>
              <a:buSzPct val="68000"/>
              <a:buFont typeface="Wingdings" pitchFamily="2" charset="2"/>
              <a:buChar char="q"/>
            </a:pPr>
            <a:r>
              <a:rPr lang="en-US" sz="3200" b="1" u="sng" dirty="0">
                <a:solidFill>
                  <a:srgbClr val="7030A0"/>
                </a:solidFill>
                <a:latin typeface="Times New Roman" pitchFamily="18" charset="0"/>
                <a:cs typeface="Times New Roman" pitchFamily="18" charset="0"/>
              </a:rPr>
              <a:t>Vision</a:t>
            </a:r>
          </a:p>
          <a:p>
            <a:pPr lvl="0" algn="just"/>
            <a:r>
              <a:rPr lang="en-US" sz="3200" b="1" dirty="0">
                <a:solidFill>
                  <a:srgbClr val="7030A0"/>
                </a:solidFill>
                <a:latin typeface="Times New Roman" pitchFamily="18" charset="0"/>
                <a:cs typeface="Times New Roman" pitchFamily="18" charset="0"/>
              </a:rPr>
              <a:t>Strengthen the development of the National Statistical System to attain the international Standard by 2020 while maintaining coherence with the Party and the Government’s polices to assure good national statistics.</a:t>
            </a:r>
            <a:endParaRPr lang="en-US" sz="3200" b="1" dirty="0">
              <a:solidFill>
                <a:srgbClr val="7030A0"/>
              </a:solidFill>
            </a:endParaRPr>
          </a:p>
        </p:txBody>
      </p:sp>
    </p:spTree>
    <p:extLst>
      <p:ext uri="{BB962C8B-B14F-4D97-AF65-F5344CB8AC3E}">
        <p14:creationId xmlns:p14="http://schemas.microsoft.com/office/powerpoint/2010/main" val="353285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48680"/>
            <a:ext cx="8229600" cy="1080120"/>
          </a:xfrm>
        </p:spPr>
        <p:txBody>
          <a:bodyPr>
            <a:noAutofit/>
          </a:bodyPr>
          <a:lstStyle/>
          <a:p>
            <a:pPr marL="681228" indent="-571500">
              <a:lnSpc>
                <a:spcPct val="100000"/>
              </a:lnSpc>
            </a:pPr>
            <a:r>
              <a:rPr lang="en-US" sz="3200" b="1" dirty="0">
                <a:effectLst/>
                <a:latin typeface="Times New Roman" pitchFamily="18" charset="0"/>
                <a:cs typeface="Times New Roman" pitchFamily="18" charset="0"/>
              </a:rPr>
              <a:t>II. The Strategy for the Sustainable development of National Statistics System 2016-2025 and Vision by 2030 (2)</a:t>
            </a:r>
          </a:p>
        </p:txBody>
      </p:sp>
      <p:sp>
        <p:nvSpPr>
          <p:cNvPr id="2" name="Content Placeholder 1"/>
          <p:cNvSpPr>
            <a:spLocks noGrp="1"/>
          </p:cNvSpPr>
          <p:nvPr>
            <p:ph idx="1"/>
          </p:nvPr>
        </p:nvSpPr>
        <p:spPr>
          <a:xfrm>
            <a:off x="457200" y="1484784"/>
            <a:ext cx="8229600" cy="5184576"/>
          </a:xfrm>
        </p:spPr>
        <p:txBody>
          <a:bodyPr>
            <a:noAutofit/>
          </a:bodyPr>
          <a:lstStyle/>
          <a:p>
            <a:pPr marL="452628" lvl="2" indent="-342900">
              <a:spcBef>
                <a:spcPts val="400"/>
              </a:spcBef>
              <a:buClr>
                <a:schemeClr val="accent1"/>
              </a:buClr>
              <a:buSzPct val="68000"/>
              <a:buFont typeface="Wingdings" pitchFamily="2" charset="2"/>
              <a:buChar char="q"/>
            </a:pPr>
            <a:r>
              <a:rPr lang="en-US" sz="3000" b="1" dirty="0">
                <a:solidFill>
                  <a:srgbClr val="7030A0"/>
                </a:solidFill>
                <a:latin typeface="Times New Roman" pitchFamily="18" charset="0"/>
                <a:cs typeface="Times New Roman" pitchFamily="18" charset="0"/>
              </a:rPr>
              <a:t>Vision</a:t>
            </a:r>
          </a:p>
          <a:p>
            <a:pPr lvl="0" algn="just"/>
            <a:r>
              <a:rPr lang="en-US" sz="3000" b="1" dirty="0">
                <a:solidFill>
                  <a:srgbClr val="7030A0"/>
                </a:solidFill>
                <a:latin typeface="Times New Roman" pitchFamily="18" charset="0"/>
                <a:cs typeface="Times New Roman" pitchFamily="18" charset="0"/>
              </a:rPr>
              <a:t>Increase official statistics information with high quality within overall areas to supply for creation and evaluation social-economic development plan as target for graduation from Least Developed Country (LDC) and achieve Sustainable Development Goals and integrated national and international database.</a:t>
            </a:r>
          </a:p>
          <a:p>
            <a:pPr lvl="0" algn="just"/>
            <a:r>
              <a:rPr lang="en-US" sz="3000" b="1" dirty="0">
                <a:solidFill>
                  <a:srgbClr val="7030A0"/>
                </a:solidFill>
                <a:latin typeface="Times New Roman" pitchFamily="18" charset="0"/>
                <a:cs typeface="Times New Roman" pitchFamily="18" charset="0"/>
              </a:rPr>
              <a:t>Assure official statistics dissemination and exchange with high quality, entirely, transparent and timely by 2030.</a:t>
            </a:r>
          </a:p>
          <a:p>
            <a:pPr marL="109728" lvl="2" indent="0">
              <a:spcBef>
                <a:spcPts val="400"/>
              </a:spcBef>
              <a:buClr>
                <a:schemeClr val="accent1"/>
              </a:buClr>
              <a:buSzPct val="68000"/>
              <a:buNone/>
            </a:pPr>
            <a:endParaRPr lang="en-US" sz="3000" b="1" u="sng" dirty="0">
              <a:solidFill>
                <a:srgbClr val="7030A0"/>
              </a:solidFill>
              <a:latin typeface="Times New Roman" pitchFamily="18" charset="0"/>
              <a:cs typeface="Times New Roman" pitchFamily="18" charset="0"/>
            </a:endParaRPr>
          </a:p>
          <a:p>
            <a:pPr marL="109728" indent="0">
              <a:buNone/>
            </a:pPr>
            <a:endParaRPr lang="en-US" sz="3000" b="1" dirty="0">
              <a:solidFill>
                <a:srgbClr val="7030A0"/>
              </a:solidFill>
            </a:endParaRPr>
          </a:p>
        </p:txBody>
      </p:sp>
    </p:spTree>
    <p:extLst>
      <p:ext uri="{BB962C8B-B14F-4D97-AF65-F5344CB8AC3E}">
        <p14:creationId xmlns:p14="http://schemas.microsoft.com/office/powerpoint/2010/main" val="3605714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16632"/>
            <a:ext cx="8229600" cy="1368152"/>
          </a:xfrm>
        </p:spPr>
        <p:txBody>
          <a:bodyPr>
            <a:noAutofit/>
          </a:bodyPr>
          <a:lstStyle/>
          <a:p>
            <a:pPr marL="681228" indent="-571500">
              <a:lnSpc>
                <a:spcPct val="100000"/>
              </a:lnSpc>
            </a:pPr>
            <a:r>
              <a:rPr lang="en-US" sz="3200" dirty="0">
                <a:latin typeface="Times New Roman" pitchFamily="18" charset="0"/>
                <a:cs typeface="Times New Roman" pitchFamily="18" charset="0"/>
              </a:rPr>
              <a:t>II. The Strategy for the Sustainable Development of National Statistics System 2016-2025 and Vision by 2030</a:t>
            </a:r>
          </a:p>
        </p:txBody>
      </p:sp>
      <p:sp>
        <p:nvSpPr>
          <p:cNvPr id="2" name="Content Placeholder 1"/>
          <p:cNvSpPr>
            <a:spLocks noGrp="1"/>
          </p:cNvSpPr>
          <p:nvPr>
            <p:ph idx="1"/>
          </p:nvPr>
        </p:nvSpPr>
        <p:spPr>
          <a:xfrm>
            <a:off x="457200" y="1556792"/>
            <a:ext cx="8435280" cy="4824536"/>
          </a:xfrm>
        </p:spPr>
        <p:txBody>
          <a:bodyPr>
            <a:noAutofit/>
          </a:bodyPr>
          <a:lstStyle/>
          <a:p>
            <a:pPr marL="452628" lvl="2" indent="-342900" algn="just">
              <a:spcBef>
                <a:spcPts val="400"/>
              </a:spcBef>
              <a:buClr>
                <a:schemeClr val="accent1"/>
              </a:buClr>
              <a:buSzPct val="68000"/>
              <a:buFont typeface="Wingdings" pitchFamily="2" charset="2"/>
              <a:buChar char="q"/>
            </a:pPr>
            <a:r>
              <a:rPr lang="en-US" sz="3000" b="1" dirty="0">
                <a:solidFill>
                  <a:srgbClr val="7030A0"/>
                </a:solidFill>
                <a:latin typeface="Times New Roman" pitchFamily="18" charset="0"/>
                <a:cs typeface="Times New Roman" pitchFamily="18" charset="0"/>
              </a:rPr>
              <a:t>Mission</a:t>
            </a:r>
          </a:p>
          <a:p>
            <a:pPr marL="109728" indent="0" algn="just">
              <a:buNone/>
            </a:pPr>
            <a:r>
              <a:rPr lang="en-US" sz="3000" dirty="0">
                <a:solidFill>
                  <a:srgbClr val="7030A0"/>
                </a:solidFill>
                <a:latin typeface="Times New Roman" pitchFamily="18" charset="0"/>
                <a:cs typeface="Times New Roman" pitchFamily="18" charset="0"/>
              </a:rPr>
              <a:t>The mission of statistics system of Lao PDR is to strengthen national statistics system, can produce statistics, assure international standard quality, high comparable and equally statistics, reflect to the fact and uses for overall areas, assure for every people who live in Laos has accounted into database via the process of data collection survey and administrative record system in each period as following slogan “Every people has to be accounted for” then “No one is left behind!”.</a:t>
            </a:r>
          </a:p>
        </p:txBody>
      </p:sp>
    </p:spTree>
    <p:extLst>
      <p:ext uri="{BB962C8B-B14F-4D97-AF65-F5344CB8AC3E}">
        <p14:creationId xmlns:p14="http://schemas.microsoft.com/office/powerpoint/2010/main" val="375066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0528" y="-387424"/>
            <a:ext cx="9036496" cy="1584176"/>
          </a:xfrm>
        </p:spPr>
        <p:txBody>
          <a:bodyPr>
            <a:noAutofit/>
          </a:bodyPr>
          <a:lstStyle/>
          <a:p>
            <a:r>
              <a:rPr lang="en-US" sz="3200" b="1" dirty="0">
                <a:latin typeface="Times New Roman" pitchFamily="18" charset="0"/>
                <a:cs typeface="Times New Roman" pitchFamily="18" charset="0"/>
              </a:rPr>
              <a:t>III. Challenges of Vital Statistics System(1)</a:t>
            </a:r>
          </a:p>
        </p:txBody>
      </p:sp>
      <p:sp>
        <p:nvSpPr>
          <p:cNvPr id="2" name="Content Placeholder 1"/>
          <p:cNvSpPr>
            <a:spLocks noGrp="1"/>
          </p:cNvSpPr>
          <p:nvPr>
            <p:ph idx="1"/>
          </p:nvPr>
        </p:nvSpPr>
        <p:spPr>
          <a:xfrm>
            <a:off x="457200" y="1786813"/>
            <a:ext cx="8229600" cy="4738531"/>
          </a:xfrm>
        </p:spPr>
        <p:txBody>
          <a:bodyPr>
            <a:noAutofit/>
          </a:bodyPr>
          <a:lstStyle/>
          <a:p>
            <a:pPr algn="just"/>
            <a:r>
              <a:rPr lang="en-US" sz="3200" b="1" dirty="0">
                <a:solidFill>
                  <a:srgbClr val="7030A0"/>
                </a:solidFill>
                <a:latin typeface="Times New Roman" pitchFamily="18" charset="0"/>
                <a:cs typeface="Times New Roman" pitchFamily="18" charset="0"/>
              </a:rPr>
              <a:t>Administrative record from different Ministries, Ministry of Health also has it’s own reports and records.</a:t>
            </a:r>
          </a:p>
          <a:p>
            <a:r>
              <a:rPr lang="en-US" sz="3200" b="1" dirty="0">
                <a:solidFill>
                  <a:srgbClr val="7030A0"/>
                </a:solidFill>
                <a:latin typeface="Times New Roman" pitchFamily="18" charset="0"/>
                <a:cs typeface="Times New Roman" pitchFamily="18" charset="0"/>
              </a:rPr>
              <a:t>Whilst there is some registration of births and issuance of birth statistics – this is not a universal vital statistics system.</a:t>
            </a:r>
          </a:p>
          <a:p>
            <a:r>
              <a:rPr lang="en-US" sz="3200" b="1" dirty="0">
                <a:solidFill>
                  <a:srgbClr val="7030A0"/>
                </a:solidFill>
                <a:latin typeface="Times New Roman" pitchFamily="18" charset="0"/>
                <a:cs typeface="Times New Roman" pitchFamily="18" charset="0"/>
              </a:rPr>
              <a:t>Deaths is rarely registered property people prefer to die and home.</a:t>
            </a:r>
            <a:br>
              <a:rPr lang="en-US" sz="3200" b="1" dirty="0">
                <a:solidFill>
                  <a:srgbClr val="7030A0"/>
                </a:solidFill>
                <a:latin typeface="Times New Roman" pitchFamily="18" charset="0"/>
                <a:cs typeface="Times New Roman" pitchFamily="18" charset="0"/>
              </a:rPr>
            </a:br>
            <a:endParaRPr lang="en-US" sz="32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258902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260648"/>
            <a:ext cx="8229600" cy="864096"/>
          </a:xfrm>
        </p:spPr>
        <p:txBody>
          <a:bodyPr>
            <a:normAutofit/>
          </a:bodyPr>
          <a:lstStyle/>
          <a:p>
            <a:r>
              <a:rPr lang="en-US" sz="3200" b="1" dirty="0">
                <a:latin typeface="Times New Roman" pitchFamily="18" charset="0"/>
                <a:cs typeface="Times New Roman" pitchFamily="18" charset="0"/>
              </a:rPr>
              <a:t>III. Challenges of Vital Statistics System(2)</a:t>
            </a:r>
          </a:p>
        </p:txBody>
      </p:sp>
      <p:sp>
        <p:nvSpPr>
          <p:cNvPr id="2" name="Content Placeholder 1"/>
          <p:cNvSpPr>
            <a:spLocks noGrp="1"/>
          </p:cNvSpPr>
          <p:nvPr>
            <p:ph idx="1"/>
          </p:nvPr>
        </p:nvSpPr>
        <p:spPr>
          <a:xfrm>
            <a:off x="323528" y="1714805"/>
            <a:ext cx="8496944" cy="4738531"/>
          </a:xfrm>
        </p:spPr>
        <p:txBody>
          <a:bodyPr>
            <a:noAutofit/>
          </a:bodyPr>
          <a:lstStyle/>
          <a:p>
            <a:pPr algn="just"/>
            <a:r>
              <a:rPr lang="en-US" sz="3600" b="1" dirty="0">
                <a:solidFill>
                  <a:srgbClr val="7030A0"/>
                </a:solidFill>
                <a:latin typeface="Times New Roman" pitchFamily="18" charset="0"/>
                <a:cs typeface="Times New Roman" pitchFamily="18" charset="0"/>
              </a:rPr>
              <a:t>In Lao PDR, statistical data collection is carried out by Lao Statistics Bureau (LSB) through Population and Housing Census (every 10 year since 1985) and Household Survey (LSIS 2012).</a:t>
            </a:r>
          </a:p>
          <a:p>
            <a:pPr algn="just"/>
            <a:r>
              <a:rPr lang="en-US" sz="3600" b="1" dirty="0">
                <a:solidFill>
                  <a:srgbClr val="7030A0"/>
                </a:solidFill>
                <a:latin typeface="Times New Roman" pitchFamily="18" charset="0"/>
                <a:cs typeface="Times New Roman" pitchFamily="18" charset="0"/>
              </a:rPr>
              <a:t> LSB produces an annual report including vital statistics base on population projection based on the Census data.</a:t>
            </a:r>
          </a:p>
        </p:txBody>
      </p:sp>
    </p:spTree>
    <p:extLst>
      <p:ext uri="{BB962C8B-B14F-4D97-AF65-F5344CB8AC3E}">
        <p14:creationId xmlns:p14="http://schemas.microsoft.com/office/powerpoint/2010/main" val="2837914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8640"/>
            <a:ext cx="8229600" cy="1224136"/>
          </a:xfrm>
        </p:spPr>
        <p:txBody>
          <a:bodyPr>
            <a:noAutofit/>
          </a:bodyPr>
          <a:lstStyle/>
          <a:p>
            <a:pPr>
              <a:lnSpc>
                <a:spcPct val="100000"/>
              </a:lnSpc>
            </a:pPr>
            <a:br>
              <a:rPr lang="en-US" sz="3600" b="1" dirty="0">
                <a:latin typeface="Times New Roman" pitchFamily="18" charset="0"/>
                <a:cs typeface="Times New Roman" pitchFamily="18" charset="0"/>
              </a:rPr>
            </a:br>
            <a:r>
              <a:rPr lang="en-US" sz="3600" b="1" dirty="0">
                <a:latin typeface="Times New Roman" pitchFamily="18" charset="0"/>
                <a:cs typeface="Times New Roman" pitchFamily="18" charset="0"/>
              </a:rPr>
              <a:t>IV. Plan to Improve the Production of Vital Statistics (1)</a:t>
            </a:r>
            <a:endParaRPr lang="en-US" sz="3600" b="1" dirty="0"/>
          </a:p>
        </p:txBody>
      </p:sp>
      <p:sp>
        <p:nvSpPr>
          <p:cNvPr id="2" name="Content Placeholder 1"/>
          <p:cNvSpPr>
            <a:spLocks noGrp="1"/>
          </p:cNvSpPr>
          <p:nvPr>
            <p:ph idx="1"/>
          </p:nvPr>
        </p:nvSpPr>
        <p:spPr>
          <a:xfrm>
            <a:off x="0" y="1816224"/>
            <a:ext cx="9144000" cy="4781128"/>
          </a:xfrm>
        </p:spPr>
        <p:txBody>
          <a:bodyPr>
            <a:noAutofit/>
          </a:bodyPr>
          <a:lstStyle/>
          <a:p>
            <a:pPr algn="just"/>
            <a:r>
              <a:rPr lang="en-US" sz="3000" b="1" dirty="0">
                <a:solidFill>
                  <a:srgbClr val="7030A0"/>
                </a:solidFill>
                <a:latin typeface="Times New Roman" pitchFamily="18" charset="0"/>
                <a:cs typeface="Times New Roman" pitchFamily="18" charset="0"/>
              </a:rPr>
              <a:t>Vital Statistics is one of prioritized  work of LSB, which is included in the strategy for development of the National Statistical System 2016-2025.</a:t>
            </a:r>
          </a:p>
          <a:p>
            <a:pPr algn="just"/>
            <a:r>
              <a:rPr lang="en-US" sz="3000" b="1" dirty="0">
                <a:solidFill>
                  <a:srgbClr val="7030A0"/>
                </a:solidFill>
                <a:latin typeface="Times New Roman" pitchFamily="18" charset="0"/>
                <a:cs typeface="Times New Roman" pitchFamily="18" charset="0"/>
              </a:rPr>
              <a:t>Establishes of the citizen Management Steering Committee </a:t>
            </a:r>
            <a:r>
              <a:rPr lang="lo-LA" sz="3000" b="1" dirty="0">
                <a:solidFill>
                  <a:srgbClr val="7030A0"/>
                </a:solidFill>
                <a:latin typeface="Times New Roman" pitchFamily="18" charset="0"/>
                <a:cs typeface="Times New Roman" pitchFamily="18" charset="0"/>
              </a:rPr>
              <a:t>(</a:t>
            </a:r>
            <a:r>
              <a:rPr lang="en-US" sz="3000" b="1" dirty="0">
                <a:solidFill>
                  <a:srgbClr val="7030A0"/>
                </a:solidFill>
                <a:latin typeface="Times New Roman" pitchFamily="18" charset="0"/>
                <a:cs typeface="Times New Roman" pitchFamily="18" charset="0"/>
              </a:rPr>
              <a:t>CMSC 2013</a:t>
            </a:r>
            <a:r>
              <a:rPr lang="lo-LA" sz="3000" b="1" dirty="0">
                <a:solidFill>
                  <a:srgbClr val="7030A0"/>
                </a:solidFill>
                <a:latin typeface="Times New Roman" pitchFamily="18" charset="0"/>
                <a:cs typeface="Times New Roman" pitchFamily="18" charset="0"/>
              </a:rPr>
              <a:t>)</a:t>
            </a:r>
            <a:r>
              <a:rPr lang="en-US" sz="3000" b="1" dirty="0">
                <a:solidFill>
                  <a:srgbClr val="7030A0"/>
                </a:solidFill>
                <a:latin typeface="Times New Roman" pitchFamily="18" charset="0"/>
                <a:cs typeface="Times New Roman" pitchFamily="18" charset="0"/>
              </a:rPr>
              <a:t>- to responsible for inter-Ministerial Coordination, leadership in citizen administration and policy making. </a:t>
            </a:r>
          </a:p>
          <a:p>
            <a:pPr algn="just"/>
            <a:r>
              <a:rPr lang="en-US" sz="3000" b="1" dirty="0">
                <a:solidFill>
                  <a:srgbClr val="7030A0"/>
                </a:solidFill>
                <a:latin typeface="Times New Roman" pitchFamily="18" charset="0"/>
                <a:cs typeface="Times New Roman" pitchFamily="18" charset="0"/>
              </a:rPr>
              <a:t>Developed the National Strategy for implementation of a Civil registration scheme</a:t>
            </a:r>
          </a:p>
        </p:txBody>
      </p:sp>
    </p:spTree>
    <p:extLst>
      <p:ext uri="{BB962C8B-B14F-4D97-AF65-F5344CB8AC3E}">
        <p14:creationId xmlns:p14="http://schemas.microsoft.com/office/powerpoint/2010/main" val="21074865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392</TotalTime>
  <Words>612</Words>
  <Application>Microsoft Office PowerPoint</Application>
  <PresentationFormat>On-screen Show (4:3)</PresentationFormat>
  <Paragraphs>47</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Calibri</vt:lpstr>
      <vt:lpstr>Century Gothic</vt:lpstr>
      <vt:lpstr>Courier New</vt:lpstr>
      <vt:lpstr>DokChampa</vt:lpstr>
      <vt:lpstr>Palatino Linotype</vt:lpstr>
      <vt:lpstr>Snap ITC</vt:lpstr>
      <vt:lpstr>Times New Roman</vt:lpstr>
      <vt:lpstr>Wingdings</vt:lpstr>
      <vt:lpstr>Executive</vt:lpstr>
      <vt:lpstr>Challenges and Plan to Improve the Production of Vital Statistics</vt:lpstr>
      <vt:lpstr>Content</vt:lpstr>
      <vt:lpstr>I. Legislative Framework </vt:lpstr>
      <vt:lpstr>II. The Strategy for the Sustainable development of National Statistics System 2016-2025 and Vision by 2030</vt:lpstr>
      <vt:lpstr>II. The Strategy for the Sustainable development of National Statistics System 2016-2025 and Vision by 2030 (2)</vt:lpstr>
      <vt:lpstr>II. The Strategy for the Sustainable Development of National Statistics System 2016-2025 and Vision by 2030</vt:lpstr>
      <vt:lpstr>III. Challenges of Vital Statistics System(1)</vt:lpstr>
      <vt:lpstr>III. Challenges of Vital Statistics System(2)</vt:lpstr>
      <vt:lpstr> IV. Plan to Improve the Production of Vital Statistics (1)</vt:lpstr>
      <vt:lpstr>IV. Plan to Improve the Production of vital Statistics (2)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to Improve the Production of vital Statistics</dc:title>
  <dc:creator>USER</dc:creator>
  <cp:lastModifiedBy>Phetsavanh BOUTLASY</cp:lastModifiedBy>
  <cp:revision>42</cp:revision>
  <cp:lastPrinted>2017-05-11T06:15:09Z</cp:lastPrinted>
  <dcterms:created xsi:type="dcterms:W3CDTF">2017-05-11T04:24:40Z</dcterms:created>
  <dcterms:modified xsi:type="dcterms:W3CDTF">2017-11-15T02:03:10Z</dcterms:modified>
</cp:coreProperties>
</file>